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66"/>
  </p:normalViewPr>
  <p:slideViewPr>
    <p:cSldViewPr snapToGrid="0" snapToObjects="1">
      <p:cViewPr varScale="1">
        <p:scale>
          <a:sx n="101" d="100"/>
          <a:sy n="101" d="100"/>
        </p:scale>
        <p:origin x="20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B5252F-8467-2647-9175-C625FA154FAF}" type="datetimeFigureOut">
              <a:rPr lang="en-US" smtClean="0"/>
              <a:t>7/9/17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E16C0-9727-1844-A980-3FAD970E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7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98AD0-20C2-EA4F-B243-F78C6D6A45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2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97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3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64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68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32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94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57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30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5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79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10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B6EE7-5A56-1347-8D78-58CBC351094B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FDE89-B372-C845-ABA3-5CE25FE44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68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hyperlink" Target="http://www.nytimes.com/2013/01/13/technology/aaron-swartz-internet-activist-dies-at-26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hyperlink" Target="http://www.wired.co.uk/article/jake-davis-topiary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bcnews.com/id/50238460/ns/technology_and_science-tech_and_gadgets/t/hacker-gets-years-leaking-celebrity-nude-photos/#.WUibqhPyvK0" TargetMode="External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hyperlink" Target="https://arstechnica.com/tech-policy/2014/04/appeals-court-reverses-hackertroll-weev-conviction-and-sentence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hyperlink" Target="http://www.rollingstone.com/culture/news/the-rise-and-fall-of-jeremy-hammond-enemy-of-the-state-2012120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Computer Law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84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Aaron Swartz</a:t>
            </a:r>
            <a:br>
              <a:rPr lang="en-US" dirty="0" smtClean="0"/>
            </a:br>
            <a:r>
              <a:rPr lang="en-US" dirty="0" smtClean="0"/>
              <a:t>1986-2013 </a:t>
            </a:r>
            <a:r>
              <a:rPr lang="en-US" dirty="0" smtClean="0"/>
              <a:t>(Deceased, Age </a:t>
            </a:r>
            <a:r>
              <a:rPr lang="en-US" dirty="0" smtClean="0"/>
              <a:t>26)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4631721" cy="345061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Cofounder of Reddit, Author of RSS 1.0, Harvard Ethics Scholar, Founder of  Demand Progress</a:t>
            </a:r>
          </a:p>
          <a:p>
            <a:r>
              <a:rPr lang="en-US" dirty="0" smtClean="0"/>
              <a:t>Accessed an unlocked networking closet at MIT to access an open network and download several million scientific journal articles. </a:t>
            </a:r>
          </a:p>
          <a:p>
            <a:r>
              <a:rPr lang="en-US" dirty="0" smtClean="0"/>
              <a:t>35 years in prison, $1,000,000 </a:t>
            </a:r>
            <a:r>
              <a:rPr lang="en-US" dirty="0" smtClean="0"/>
              <a:t>fine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5900" y="2015731"/>
            <a:ext cx="3218954" cy="25751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1578" y="5305157"/>
            <a:ext cx="96032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www.nytimes.com/2013/01/13/technology/aaron-swartz-internet-activist-dies-at-26.html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0605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Jake “Topiary” Davis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3"/>
            <a:ext cx="5381021" cy="321666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Member of </a:t>
            </a:r>
            <a:r>
              <a:rPr lang="en-US" dirty="0" err="1" smtClean="0"/>
              <a:t>Lulzsec</a:t>
            </a:r>
            <a:endParaRPr lang="en-US" dirty="0" smtClean="0"/>
          </a:p>
          <a:p>
            <a:r>
              <a:rPr lang="en-US" dirty="0"/>
              <a:t>Spokesperson, not hacker</a:t>
            </a:r>
            <a:r>
              <a:rPr lang="en-US" dirty="0" smtClean="0"/>
              <a:t>. Made videos.</a:t>
            </a:r>
            <a:endParaRPr lang="en-US" dirty="0"/>
          </a:p>
          <a:p>
            <a:r>
              <a:rPr lang="en-US" dirty="0" smtClean="0"/>
              <a:t>Charged under the UK equivalent of the CFAA. </a:t>
            </a:r>
          </a:p>
          <a:p>
            <a:r>
              <a:rPr lang="en-US" dirty="0" smtClean="0"/>
              <a:t>Labeled Tier-1 </a:t>
            </a:r>
            <a:r>
              <a:rPr lang="en-US" dirty="0"/>
              <a:t>n</a:t>
            </a:r>
            <a:r>
              <a:rPr lang="en-US" dirty="0" smtClean="0"/>
              <a:t>ational security threat</a:t>
            </a:r>
          </a:p>
          <a:p>
            <a:r>
              <a:rPr lang="en-US" dirty="0" smtClean="0"/>
              <a:t>For comparison, Tier-2 national security </a:t>
            </a:r>
            <a:r>
              <a:rPr lang="en-US" dirty="0"/>
              <a:t>t</a:t>
            </a:r>
            <a:r>
              <a:rPr lang="en-US" dirty="0" smtClean="0"/>
              <a:t>hreats include biological weapons and nuclear bombs (lower is worse)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242" y="2015732"/>
            <a:ext cx="2303612" cy="38836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86989" y="5422281"/>
            <a:ext cx="4710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www.wired.co.uk/article/jake-davis-topiary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191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&lt;Name Redacted&gt;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51579" y="2015732"/>
            <a:ext cx="5114321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Former security researcher at Cisco’s </a:t>
            </a:r>
            <a:r>
              <a:rPr lang="en-US" dirty="0" err="1" smtClean="0"/>
              <a:t>Talos</a:t>
            </a:r>
            <a:r>
              <a:rPr lang="en-US" dirty="0"/>
              <a:t> </a:t>
            </a:r>
            <a:r>
              <a:rPr lang="en-US" dirty="0" smtClean="0"/>
              <a:t>Group</a:t>
            </a:r>
          </a:p>
          <a:p>
            <a:r>
              <a:rPr lang="en-US" dirty="0" smtClean="0"/>
              <a:t>Well known for research into ransomware</a:t>
            </a:r>
          </a:p>
          <a:p>
            <a:pPr lvl="1"/>
            <a:r>
              <a:rPr lang="en-US" dirty="0" smtClean="0"/>
              <a:t>Co-authored a highly influential report that received mass media attention during March of 2016.</a:t>
            </a:r>
          </a:p>
          <a:p>
            <a:r>
              <a:rPr lang="en-US" dirty="0" smtClean="0"/>
              <a:t>Fired from his position after accidentally revealing the name of a Cisco client that was a victim of ransomware during a podcast.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079" y="2138945"/>
            <a:ext cx="49911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law?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(CFAA) Computer Fraud and Abuse Act </a:t>
            </a:r>
          </a:p>
          <a:p>
            <a:pPr marL="0" indent="0">
              <a:buNone/>
            </a:pPr>
            <a:r>
              <a:rPr lang="en-US" dirty="0" smtClean="0"/>
              <a:t>    18 U.S. Code § 1030 </a:t>
            </a:r>
          </a:p>
          <a:p>
            <a:r>
              <a:rPr lang="en-US" dirty="0" smtClean="0"/>
              <a:t>Whoever…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4570" y="3741038"/>
            <a:ext cx="5867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(4) knowingly and with intent to defraud, accesses a protected computer without authorization, or </a:t>
            </a:r>
            <a:r>
              <a:rPr lang="en-US" u="sng" dirty="0">
                <a:solidFill>
                  <a:srgbClr val="FF0000"/>
                </a:solidFill>
              </a:rPr>
              <a:t>exceeds authorized access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/>
              <a:t>and by means of such conduct furthers the intended fraud and obtains anything of value, unless the object of the fraud and </a:t>
            </a:r>
            <a:r>
              <a:rPr lang="en-US" u="sng" dirty="0"/>
              <a:t>the thing obtained consists only of the use of the computer</a:t>
            </a:r>
            <a:r>
              <a:rPr lang="en-US" dirty="0"/>
              <a:t> </a:t>
            </a:r>
            <a:r>
              <a:rPr lang="en-US" b="1" dirty="0"/>
              <a:t>and</a:t>
            </a:r>
            <a:r>
              <a:rPr lang="en-US" dirty="0"/>
              <a:t> </a:t>
            </a:r>
            <a:r>
              <a:rPr lang="en-US" u="sng" dirty="0">
                <a:solidFill>
                  <a:srgbClr val="FF0000"/>
                </a:solidFill>
              </a:rPr>
              <a:t>the value of such use is not more than $5,000 in any 1-year period</a:t>
            </a:r>
            <a:r>
              <a:rPr lang="en-US" dirty="0"/>
              <a:t>;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26705" y="3835129"/>
            <a:ext cx="45328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(5A) knowingly causes the transmission of a program, information, code, or command, and as a result of such conduct, intentionally causes damage without authorization, to a protected computer; </a:t>
            </a:r>
          </a:p>
        </p:txBody>
      </p:sp>
    </p:spTree>
    <p:extLst>
      <p:ext uri="{BB962C8B-B14F-4D97-AF65-F5344CB8AC3E}">
        <p14:creationId xmlns:p14="http://schemas.microsoft.com/office/powerpoint/2010/main" val="44339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this really means…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Authorized Access is defined in…</a:t>
            </a:r>
          </a:p>
          <a:p>
            <a:pPr lvl="1"/>
            <a:r>
              <a:rPr lang="en-US" dirty="0" smtClean="0"/>
              <a:t>Terms of Service</a:t>
            </a:r>
          </a:p>
          <a:p>
            <a:pPr lvl="1"/>
            <a:r>
              <a:rPr lang="en-US" dirty="0" smtClean="0"/>
              <a:t>Computer Use Policies</a:t>
            </a:r>
          </a:p>
          <a:p>
            <a:pPr lvl="1"/>
            <a:r>
              <a:rPr lang="en-US" dirty="0" smtClean="0"/>
              <a:t>User</a:t>
            </a:r>
            <a:r>
              <a:rPr lang="en-US" dirty="0"/>
              <a:t> </a:t>
            </a:r>
            <a:r>
              <a:rPr lang="en-US" dirty="0" smtClean="0"/>
              <a:t>licensing agreements</a:t>
            </a:r>
          </a:p>
          <a:p>
            <a:r>
              <a:rPr lang="en-US" dirty="0" smtClean="0"/>
              <a:t>Terms of Services and Computer Use Policies are legal contracts</a:t>
            </a:r>
          </a:p>
          <a:p>
            <a:pPr lvl="1"/>
            <a:r>
              <a:rPr lang="en-US" dirty="0" smtClean="0"/>
              <a:t>Breaking the contract is a felony offense</a:t>
            </a:r>
            <a:r>
              <a:rPr lang="en-US" dirty="0" smtClean="0"/>
              <a:t>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Authorization must be written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Without written authorization, it’s your word against the word of alleged victim</a:t>
            </a:r>
          </a:p>
        </p:txBody>
      </p:sp>
    </p:spTree>
    <p:extLst>
      <p:ext uri="{BB962C8B-B14F-4D97-AF65-F5344CB8AC3E}">
        <p14:creationId xmlns:p14="http://schemas.microsoft.com/office/powerpoint/2010/main" val="38601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Often Prohibited By </a:t>
            </a:r>
            <a:r>
              <a:rPr lang="en-US" dirty="0" err="1" smtClean="0"/>
              <a:t>ToS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Falsifying your identity (“Spoofing”)</a:t>
            </a:r>
          </a:p>
          <a:p>
            <a:r>
              <a:rPr lang="en-US" dirty="0" smtClean="0"/>
              <a:t>Sharing your identity with other people</a:t>
            </a:r>
          </a:p>
          <a:p>
            <a:r>
              <a:rPr lang="en-US" dirty="0" smtClean="0"/>
              <a:t>Making copies of data or software without authorization</a:t>
            </a:r>
          </a:p>
          <a:p>
            <a:r>
              <a:rPr lang="en-US" dirty="0" smtClean="0"/>
              <a:t>Modifying data without authorization</a:t>
            </a:r>
          </a:p>
          <a:p>
            <a:r>
              <a:rPr lang="en-US" dirty="0" smtClean="0"/>
              <a:t>Modifying code without authorization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This is not an all-inclusive list.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9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The Law May Change... Soon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Current discussions include:</a:t>
            </a:r>
          </a:p>
          <a:p>
            <a:pPr lvl="1"/>
            <a:r>
              <a:rPr lang="en-US" dirty="0" smtClean="0"/>
              <a:t>Making it possible to target hackers like organized criminals</a:t>
            </a:r>
            <a:endParaRPr lang="en-US" dirty="0" smtClean="0"/>
          </a:p>
          <a:p>
            <a:pPr lvl="1"/>
            <a:r>
              <a:rPr lang="en-US" dirty="0" smtClean="0"/>
              <a:t>Rewording the CFAA to prevent users from using system in ways not “intended” by providers</a:t>
            </a:r>
          </a:p>
          <a:p>
            <a:pPr lvl="1"/>
            <a:r>
              <a:rPr lang="en-US" dirty="0" smtClean="0"/>
              <a:t>Making it illegal to make hold or access data that’s a product of a hack.</a:t>
            </a:r>
          </a:p>
          <a:p>
            <a:pPr lvl="1"/>
            <a:r>
              <a:rPr lang="en-US" dirty="0" smtClean="0"/>
              <a:t>Mandatory “backdoors” in encryption</a:t>
            </a:r>
          </a:p>
          <a:p>
            <a:pPr lvl="1"/>
            <a:r>
              <a:rPr lang="en-US" dirty="0" smtClean="0"/>
              <a:t>Making it illegal to share details of software vulnerabilities/exploits with individuals outside the U.S.</a:t>
            </a:r>
          </a:p>
          <a:p>
            <a:pPr lvl="2"/>
            <a:r>
              <a:rPr lang="en-US" dirty="0" smtClean="0"/>
              <a:t>To do so would make you an </a:t>
            </a:r>
            <a:r>
              <a:rPr lang="en-US" b="1" u="sng" dirty="0" smtClean="0">
                <a:solidFill>
                  <a:srgbClr val="FF0000"/>
                </a:solidFill>
              </a:rPr>
              <a:t>international arms dealer</a:t>
            </a:r>
            <a:r>
              <a:rPr lang="en-US" dirty="0" smtClean="0"/>
              <a:t>, depending on how the U.S. implements new clauses in the </a:t>
            </a:r>
            <a:r>
              <a:rPr lang="en-US" dirty="0" err="1" smtClean="0"/>
              <a:t>Wassenaar</a:t>
            </a:r>
            <a:r>
              <a:rPr lang="en-US" dirty="0" smtClean="0"/>
              <a:t> Agreement.</a:t>
            </a:r>
          </a:p>
        </p:txBody>
      </p:sp>
    </p:spTree>
    <p:extLst>
      <p:ext uri="{BB962C8B-B14F-4D97-AF65-F5344CB8AC3E}">
        <p14:creationId xmlns:p14="http://schemas.microsoft.com/office/powerpoint/2010/main" val="198010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Famous Hacker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1679" y="2015731"/>
            <a:ext cx="5114321" cy="3450613"/>
          </a:xfrm>
        </p:spPr>
        <p:txBody>
          <a:bodyPr>
            <a:normAutofit/>
          </a:bodyPr>
          <a:lstStyle/>
          <a:p>
            <a:r>
              <a:rPr lang="en-US" dirty="0" smtClean="0"/>
              <a:t>James </a:t>
            </a:r>
            <a:r>
              <a:rPr lang="en-US" dirty="0" smtClean="0"/>
              <a:t>Otero</a:t>
            </a:r>
          </a:p>
          <a:p>
            <a:pPr lvl="1"/>
            <a:r>
              <a:rPr lang="en-US" dirty="0" smtClean="0"/>
              <a:t>Celebrity cell phone hacker</a:t>
            </a:r>
          </a:p>
          <a:p>
            <a:r>
              <a:rPr lang="en-US" dirty="0" smtClean="0"/>
              <a:t>Jeremy “</a:t>
            </a:r>
            <a:r>
              <a:rPr lang="en-US" dirty="0" err="1" smtClean="0"/>
              <a:t>Anarchaos</a:t>
            </a:r>
            <a:r>
              <a:rPr lang="en-US" dirty="0" smtClean="0"/>
              <a:t>” Hammond</a:t>
            </a:r>
          </a:p>
          <a:p>
            <a:pPr lvl="1"/>
            <a:r>
              <a:rPr lang="en-US" dirty="0" err="1" smtClean="0"/>
              <a:t>Stratfor</a:t>
            </a:r>
            <a:r>
              <a:rPr lang="en-US" dirty="0" smtClean="0"/>
              <a:t> hacker</a:t>
            </a:r>
          </a:p>
          <a:p>
            <a:r>
              <a:rPr lang="en-US" dirty="0" smtClean="0"/>
              <a:t>Andrew “</a:t>
            </a:r>
            <a:r>
              <a:rPr lang="en-US" dirty="0" err="1" smtClean="0"/>
              <a:t>weev</a:t>
            </a:r>
            <a:r>
              <a:rPr lang="en-US" dirty="0" smtClean="0"/>
              <a:t>” </a:t>
            </a:r>
            <a:r>
              <a:rPr lang="en-US" dirty="0" err="1" smtClean="0"/>
              <a:t>Auerenheimer</a:t>
            </a:r>
            <a:endParaRPr lang="en-US" dirty="0" smtClean="0"/>
          </a:p>
          <a:p>
            <a:pPr lvl="1"/>
            <a:r>
              <a:rPr lang="en-US" dirty="0" smtClean="0"/>
              <a:t>AT&amp;T Enumeration Attack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0" y="2015731"/>
            <a:ext cx="5114321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Aaron Swartz</a:t>
            </a:r>
          </a:p>
          <a:p>
            <a:pPr lvl="1"/>
            <a:r>
              <a:rPr lang="en-US" dirty="0" smtClean="0"/>
              <a:t>Scientific journal auto-download</a:t>
            </a:r>
          </a:p>
          <a:p>
            <a:r>
              <a:rPr lang="en-US" dirty="0" smtClean="0"/>
              <a:t>Jake Davis</a:t>
            </a:r>
          </a:p>
          <a:p>
            <a:pPr lvl="1"/>
            <a:r>
              <a:rPr lang="en-US" dirty="0" err="1" smtClean="0"/>
              <a:t>Lulzsec</a:t>
            </a:r>
            <a:r>
              <a:rPr lang="en-US" dirty="0" smtClean="0"/>
              <a:t> Spokesman; not a hacker</a:t>
            </a:r>
            <a:endParaRPr lang="en-US" dirty="0"/>
          </a:p>
          <a:p>
            <a:r>
              <a:rPr lang="en-US" dirty="0" smtClean="0"/>
              <a:t>&lt;Name Redacted&gt;</a:t>
            </a:r>
          </a:p>
          <a:p>
            <a:pPr lvl="1"/>
            <a:r>
              <a:rPr lang="en-US" dirty="0" smtClean="0"/>
              <a:t>Renowned security researcher fired for accidentally violating 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James Otero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4580921" cy="3450613"/>
          </a:xfrm>
        </p:spPr>
        <p:txBody>
          <a:bodyPr/>
          <a:lstStyle/>
          <a:p>
            <a:r>
              <a:rPr lang="en-US" dirty="0" smtClean="0"/>
              <a:t>Hacked celebrity cell phones</a:t>
            </a:r>
          </a:p>
          <a:p>
            <a:r>
              <a:rPr lang="en-US" dirty="0" smtClean="0"/>
              <a:t>Sold private information, including </a:t>
            </a:r>
            <a:r>
              <a:rPr lang="en-US" dirty="0" smtClean="0"/>
              <a:t>private </a:t>
            </a:r>
            <a:r>
              <a:rPr lang="en-US" dirty="0" smtClean="0"/>
              <a:t>photos</a:t>
            </a:r>
          </a:p>
          <a:p>
            <a:r>
              <a:rPr lang="en-US" dirty="0" smtClean="0"/>
              <a:t>Sentence: 10 Years</a:t>
            </a:r>
          </a:p>
          <a:p>
            <a:r>
              <a:rPr lang="en-US" dirty="0" smtClean="0"/>
              <a:t>Observation: System seems to be working as intended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51579" y="5466345"/>
            <a:ext cx="98768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http://www.nbcnews.com/id/50238460/ns/technology_and_science-tech_and_gadgets/t/hacker-gets-years-leaking-celebrity-nude-photos/#.</a:t>
            </a:r>
            <a:r>
              <a:rPr lang="en-US" dirty="0" smtClean="0">
                <a:hlinkClick r:id="rId3"/>
              </a:rPr>
              <a:t>WUibqhPyvK0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854" y="2005344"/>
            <a:ext cx="4445000" cy="329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3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Andrew “</a:t>
            </a:r>
            <a:r>
              <a:rPr lang="en-US" dirty="0" err="1" smtClean="0"/>
              <a:t>weev</a:t>
            </a:r>
            <a:r>
              <a:rPr lang="en-US" dirty="0" smtClean="0"/>
              <a:t>” </a:t>
            </a:r>
            <a:r>
              <a:rPr lang="en-US" dirty="0" err="1" smtClean="0"/>
              <a:t>Auerenheimer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5977921" cy="345061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Conducted an “enumeration attack” on AT&amp;T.</a:t>
            </a:r>
          </a:p>
          <a:p>
            <a:pPr lvl="1"/>
            <a:r>
              <a:rPr lang="en-US" dirty="0" smtClean="0"/>
              <a:t>AT&amp;T was using long, difficult to find URLs to hide public-facing customer data</a:t>
            </a:r>
          </a:p>
          <a:p>
            <a:r>
              <a:rPr lang="en-US" dirty="0" smtClean="0"/>
              <a:t>Probably did so for malicious reasons (trolling)</a:t>
            </a:r>
          </a:p>
          <a:p>
            <a:r>
              <a:rPr lang="en-US" dirty="0" smtClean="0"/>
              <a:t>About 3.5 years in prison and $73,000 fine</a:t>
            </a:r>
          </a:p>
          <a:p>
            <a:r>
              <a:rPr lang="en-US" dirty="0" smtClean="0"/>
              <a:t>Conviction vacated on venue </a:t>
            </a:r>
            <a:r>
              <a:rPr lang="en-US" dirty="0" smtClean="0"/>
              <a:t>issues</a:t>
            </a:r>
          </a:p>
          <a:p>
            <a:r>
              <a:rPr lang="en-US" dirty="0" smtClean="0"/>
              <a:t>Sentenced for accessing data on the internet; did not have to bypass authentication.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2217038"/>
            <a:ext cx="2794000" cy="304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43050" y="5466345"/>
            <a:ext cx="95118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https://arstechnica.com/tech-policy/2014/04/appeals-court-reverses-hackertroll-weev-conviction-and-sentence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906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Jeremy Hammond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1853755"/>
            <a:ext cx="5101621" cy="3505646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Hacked </a:t>
            </a:r>
            <a:r>
              <a:rPr lang="en-US" dirty="0" err="1" smtClean="0"/>
              <a:t>Stratfor</a:t>
            </a:r>
            <a:r>
              <a:rPr lang="en-US" dirty="0" smtClean="0"/>
              <a:t>, a global intelligence firm</a:t>
            </a:r>
          </a:p>
          <a:p>
            <a:r>
              <a:rPr lang="en-US" dirty="0" smtClean="0"/>
              <a:t>Third Strike</a:t>
            </a:r>
          </a:p>
          <a:p>
            <a:r>
              <a:rPr lang="en-US" dirty="0" smtClean="0"/>
              <a:t>Released massive amounts of private intelligence data to inform public</a:t>
            </a:r>
          </a:p>
          <a:p>
            <a:r>
              <a:rPr lang="en-US" dirty="0" smtClean="0"/>
              <a:t>Politically motivated</a:t>
            </a:r>
          </a:p>
          <a:p>
            <a:r>
              <a:rPr lang="en-US" dirty="0" smtClean="0"/>
              <a:t>10 </a:t>
            </a:r>
            <a:r>
              <a:rPr lang="en-US" dirty="0" smtClean="0"/>
              <a:t>Years in prison</a:t>
            </a:r>
          </a:p>
          <a:p>
            <a:r>
              <a:rPr lang="en-US" dirty="0" smtClean="0"/>
              <a:t>Originally charged with 35 years worth of crimes</a:t>
            </a:r>
          </a:p>
          <a:p>
            <a:r>
              <a:rPr lang="en-US" dirty="0" smtClean="0"/>
              <a:t>Definitely hacked, but seems distinct from Otero or </a:t>
            </a:r>
            <a:r>
              <a:rPr lang="en-US" dirty="0" err="1" smtClean="0"/>
              <a:t>Weev</a:t>
            </a:r>
            <a:r>
              <a:rPr lang="en-US" dirty="0" smtClean="0"/>
              <a:t> cases as motivation was not for profit or trolling.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804" y="1993900"/>
            <a:ext cx="4210050" cy="2806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1578" y="5359401"/>
            <a:ext cx="96032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www.rollingstone.com/culture/news/the-rise-and-fall-of-jeremy-hammond-enemy-of-the-state-20121207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200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693</Words>
  <Application>Microsoft Macintosh PowerPoint</Application>
  <PresentationFormat>Widescreen</PresentationFormat>
  <Paragraphs>86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Computer Law</vt:lpstr>
      <vt:lpstr>What is the law?</vt:lpstr>
      <vt:lpstr>What this really means…</vt:lpstr>
      <vt:lpstr>Things Often Prohibited By ToS</vt:lpstr>
      <vt:lpstr>… The Law May Change... Soon</vt:lpstr>
      <vt:lpstr>Famous Hacker Cases</vt:lpstr>
      <vt:lpstr>James Otero</vt:lpstr>
      <vt:lpstr>Andrew “weev” Auerenheimer</vt:lpstr>
      <vt:lpstr>Jeremy Hammond</vt:lpstr>
      <vt:lpstr>Aaron Swartz 1986-2013 (Deceased, Age 26)</vt:lpstr>
      <vt:lpstr>Jake “Topiary” Davis</vt:lpstr>
      <vt:lpstr>&lt;Name Redacted&gt;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2017-07-10T01:40:39Z</dcterms:created>
  <dcterms:modified xsi:type="dcterms:W3CDTF">2017-07-10T01:58:58Z</dcterms:modified>
</cp:coreProperties>
</file>

<file path=docProps/thumbnail.jpeg>
</file>